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726" r:id="rId2"/>
    <p:sldId id="731" r:id="rId3"/>
    <p:sldId id="735" r:id="rId4"/>
    <p:sldId id="736" r:id="rId5"/>
    <p:sldId id="737" r:id="rId6"/>
    <p:sldId id="744" r:id="rId7"/>
    <p:sldId id="629" r:id="rId8"/>
    <p:sldId id="688" r:id="rId9"/>
    <p:sldId id="689" r:id="rId10"/>
    <p:sldId id="738" r:id="rId11"/>
    <p:sldId id="745" r:id="rId12"/>
    <p:sldId id="694" r:id="rId13"/>
    <p:sldId id="695" r:id="rId14"/>
    <p:sldId id="743" r:id="rId15"/>
    <p:sldId id="749" r:id="rId16"/>
    <p:sldId id="746" r:id="rId17"/>
    <p:sldId id="747" r:id="rId18"/>
    <p:sldId id="691" r:id="rId19"/>
    <p:sldId id="742" r:id="rId20"/>
    <p:sldId id="748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B70"/>
    <a:srgbClr val="006E8C"/>
    <a:srgbClr val="FFFF66"/>
    <a:srgbClr val="FFFF99"/>
    <a:srgbClr val="CCECFF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55" autoAdjust="0"/>
    <p:restoredTop sz="94699"/>
  </p:normalViewPr>
  <p:slideViewPr>
    <p:cSldViewPr snapToGrid="0" snapToObjects="1">
      <p:cViewPr varScale="1">
        <p:scale>
          <a:sx n="113" d="100"/>
          <a:sy n="113" d="100"/>
        </p:scale>
        <p:origin x="264" y="48"/>
      </p:cViewPr>
      <p:guideLst>
        <p:guide orient="horz" pos="1620"/>
        <p:guide pos="81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010" y="7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DEBBD1-6077-4938-811F-54E4AC433829}" type="datetimeFigureOut">
              <a:rPr lang="en-GB" smtClean="0"/>
              <a:t>10/08/2023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77016-B761-47E8-ADDA-7F73F02D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563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86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43437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658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29159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29100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24224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9295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2915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8603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528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Creating Modular React Applications</a:t>
            </a:r>
            <a:endParaRPr lang="en-GB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Creating Modular React Applications</a:t>
            </a:r>
            <a:endParaRPr lang="en-GB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Creating Modular React Applications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3055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14053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11061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96ED5F27-70E5-4B4C-988B-9232507CFD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501" y="924309"/>
            <a:ext cx="7333862" cy="3742941"/>
          </a:xfrm>
        </p:spPr>
        <p:txBody>
          <a:bodyPr>
            <a:noAutofit/>
          </a:bodyPr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78137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D2225C24-701B-6B4D-B8C3-DFB49DB8C6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D37E7A5-C794-114A-A34F-0378290F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0123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tangle&#10;&#10;Description automatically generated with low confidence">
            <a:extLst>
              <a:ext uri="{FF2B5EF4-FFF2-40B4-BE49-F238E27FC236}">
                <a16:creationId xmlns:a16="http://schemas.microsoft.com/office/drawing/2014/main" id="{F5F86E6A-75F1-2D47-AE3C-B0A9022B4D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75D909E-3FE8-6F4D-8B9A-A9DF9A07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BE6267E-0F06-BD40-979A-789D74388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501" y="924309"/>
            <a:ext cx="7333862" cy="3742941"/>
          </a:xfrm>
        </p:spPr>
        <p:txBody>
          <a:bodyPr>
            <a:noAutofit/>
          </a:bodyPr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938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5665" y="312434"/>
            <a:ext cx="5239240" cy="62809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tx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32965" y="1365666"/>
            <a:ext cx="623368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454D4E"/>
                </a:solidFill>
                <a:latin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 </a:t>
            </a:r>
          </a:p>
          <a:p>
            <a:r>
              <a:rPr lang="en-US" dirty="0"/>
              <a:t>Subtitle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90887" y="3071448"/>
            <a:ext cx="924769" cy="11685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98CCAB-E820-9A47-AD4C-1EB8C1B26AD7}"/>
              </a:ext>
            </a:extLst>
          </p:cNvPr>
          <p:cNvSpPr/>
          <p:nvPr userDrawn="1"/>
        </p:nvSpPr>
        <p:spPr>
          <a:xfrm>
            <a:off x="1787246" y="1365666"/>
            <a:ext cx="45719" cy="1314450"/>
          </a:xfrm>
          <a:prstGeom prst="rect">
            <a:avLst/>
          </a:prstGeom>
          <a:solidFill>
            <a:srgbClr val="005A6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05610" y="3340896"/>
            <a:ext cx="3802750" cy="285750"/>
          </a:xfrm>
        </p:spPr>
        <p:txBody>
          <a:bodyPr>
            <a:noAutofit/>
          </a:bodyPr>
          <a:lstStyle>
            <a:lvl1pPr marL="0" indent="0">
              <a:buNone/>
              <a:defRPr sz="1600" b="1" i="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5138" y="3624753"/>
            <a:ext cx="2739170" cy="58420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 Title</a:t>
            </a:r>
          </a:p>
        </p:txBody>
      </p:sp>
    </p:spTree>
    <p:extLst>
      <p:ext uri="{BB962C8B-B14F-4D97-AF65-F5344CB8AC3E}">
        <p14:creationId xmlns:p14="http://schemas.microsoft.com/office/powerpoint/2010/main" val="137178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1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0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5665" y="312434"/>
            <a:ext cx="5239240" cy="62809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tx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32965" y="1365666"/>
            <a:ext cx="623368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454D4E"/>
                </a:solidFill>
                <a:latin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 </a:t>
            </a:r>
          </a:p>
          <a:p>
            <a:r>
              <a:rPr lang="en-US" dirty="0"/>
              <a:t>Subtitle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90887" y="3071448"/>
            <a:ext cx="924769" cy="11685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98CCAB-E820-9A47-AD4C-1EB8C1B26AD7}"/>
              </a:ext>
            </a:extLst>
          </p:cNvPr>
          <p:cNvSpPr/>
          <p:nvPr userDrawn="1"/>
        </p:nvSpPr>
        <p:spPr>
          <a:xfrm>
            <a:off x="1787246" y="1365666"/>
            <a:ext cx="45719" cy="1314450"/>
          </a:xfrm>
          <a:prstGeom prst="rect">
            <a:avLst/>
          </a:prstGeom>
          <a:solidFill>
            <a:srgbClr val="005A6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05610" y="3340896"/>
            <a:ext cx="3802750" cy="285750"/>
          </a:xfrm>
        </p:spPr>
        <p:txBody>
          <a:bodyPr>
            <a:noAutofit/>
          </a:bodyPr>
          <a:lstStyle>
            <a:lvl1pPr marL="0" indent="0">
              <a:buNone/>
              <a:defRPr sz="1600" b="1" i="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5138" y="3624753"/>
            <a:ext cx="2739170" cy="58420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 Title</a:t>
            </a:r>
          </a:p>
        </p:txBody>
      </p:sp>
    </p:spTree>
    <p:extLst>
      <p:ext uri="{BB962C8B-B14F-4D97-AF65-F5344CB8AC3E}">
        <p14:creationId xmlns:p14="http://schemas.microsoft.com/office/powerpoint/2010/main" val="320984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Based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hape&#10;&#10;Description automatically generated">
            <a:extLst>
              <a:ext uri="{FF2B5EF4-FFF2-40B4-BE49-F238E27FC236}">
                <a16:creationId xmlns:a16="http://schemas.microsoft.com/office/drawing/2014/main" id="{DB9BA875-8F0C-B043-BBB0-CF947572DB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F18C1000-CFD1-814F-9DAF-2DC7FBADDD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6651" y="791375"/>
            <a:ext cx="2795075" cy="356074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endParaRPr lang="en-US" dirty="0"/>
          </a:p>
          <a:p>
            <a:r>
              <a:rPr lang="en-US" dirty="0"/>
              <a:t>Insert Author </a:t>
            </a:r>
          </a:p>
          <a:p>
            <a:r>
              <a:rPr lang="en-US" dirty="0"/>
              <a:t>Headshot 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601DF-3D69-3D45-B976-F47622BD40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599" y="203200"/>
            <a:ext cx="5197231" cy="863804"/>
          </a:xfrm>
        </p:spPr>
        <p:txBody>
          <a:bodyPr>
            <a:normAutofit/>
          </a:bodyPr>
          <a:lstStyle>
            <a:lvl1pPr marL="0" indent="0">
              <a:buNone/>
              <a:defRPr sz="2000" b="1" i="0" kern="8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Lesson #: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0C425D4-B551-AD45-94B6-DB4297EE73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1066800"/>
            <a:ext cx="4853353" cy="3284538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i="0" baseline="0"/>
            </a:lvl1pPr>
          </a:lstStyle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1.1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1.2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1.3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1.4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1.5  Sub-lesson Title</a:t>
            </a:r>
            <a:endParaRPr lang="en-US" sz="1600" i="1" baseline="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518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8/10/2023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7068" y="312434"/>
            <a:ext cx="6797758" cy="628090"/>
          </a:xfrm>
        </p:spPr>
        <p:txBody>
          <a:bodyPr/>
          <a:lstStyle/>
          <a:p>
            <a:r>
              <a:rPr lang="en-GB" sz="2800" dirty="0">
                <a:solidFill>
                  <a:srgbClr val="005B70"/>
                </a:solidFill>
              </a:rPr>
              <a:t>Properties and State</a:t>
            </a:r>
            <a:endParaRPr lang="en-US" sz="2800" dirty="0">
              <a:solidFill>
                <a:srgbClr val="005B7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E04218F-10E0-4B14-BDB1-FF256EC12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2965" y="1365665"/>
            <a:ext cx="6233685" cy="2411855"/>
          </a:xfrm>
        </p:spPr>
        <p:txBody>
          <a:bodyPr>
            <a:normAutofit lnSpcReduction="10000"/>
          </a:bodyPr>
          <a:lstStyle/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200" dirty="0"/>
              <a:t>Types for properties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200" dirty="0"/>
              <a:t>Working with properties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200" dirty="0"/>
              <a:t>State management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endParaRPr lang="en-GB" sz="2200" dirty="0"/>
          </a:p>
          <a:p>
            <a:pPr marL="55563" indent="0">
              <a:tabLst>
                <a:tab pos="446088" algn="l"/>
              </a:tabLst>
            </a:pPr>
            <a:r>
              <a:rPr lang="en-GB" sz="2200" i="1" dirty="0"/>
              <a:t>Annex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Properties and state in class components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37590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a Custom Validator (2 of 2)</a:t>
            </a:r>
          </a:p>
        </p:txBody>
      </p:sp>
      <p:sp>
        <p:nvSpPr>
          <p:cNvPr id="11" name="Rectangle 16">
            <a:extLst>
              <a:ext uri="{FF2B5EF4-FFF2-40B4-BE49-F238E27FC236}">
                <a16:creationId xmlns:a16="http://schemas.microsoft.com/office/drawing/2014/main" id="{FF2C5224-0425-4D83-86E4-0E9438F3A1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3066" y="977175"/>
            <a:ext cx="6367483" cy="3578385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Person({name, age,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=false, skills=[]}) {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554831"/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isValidAge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(props,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propName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if (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typeof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props[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propName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!== 'number')</a:t>
            </a: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throw new Error('Age must be a number')</a:t>
            </a:r>
          </a:p>
          <a:p>
            <a:pPr defTabSz="554831"/>
            <a:endParaRPr lang="en-GB" sz="1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if (props[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propName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 &gt; 120)</a:t>
            </a: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	throw new Error('Age max value is 120')</a:t>
            </a: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554831"/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554831"/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Person.propTypes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{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name:  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PropTypes.string.isRequired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age:   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isValidAge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PropTypes.bool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skills: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PropTypes.array</a:t>
            </a:r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CD96F-A4AB-4647-BB82-7E4A3CED5F16}"/>
              </a:ext>
            </a:extLst>
          </p:cNvPr>
          <p:cNvSpPr txBox="1"/>
          <p:nvPr/>
        </p:nvSpPr>
        <p:spPr>
          <a:xfrm>
            <a:off x="5819374" y="4290361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propertyTypes3.html</a:t>
            </a:r>
          </a:p>
        </p:txBody>
      </p:sp>
    </p:spTree>
    <p:extLst>
      <p:ext uri="{BB962C8B-B14F-4D97-AF65-F5344CB8AC3E}">
        <p14:creationId xmlns:p14="http://schemas.microsoft.com/office/powerpoint/2010/main" val="3867999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3: State Management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Recap component properties</a:t>
            </a:r>
          </a:p>
          <a:p>
            <a:r>
              <a:rPr lang="en-GB" dirty="0"/>
              <a:t>Fixed vs. mutable state</a:t>
            </a:r>
          </a:p>
          <a:p>
            <a:r>
              <a:rPr lang="en-GB" dirty="0"/>
              <a:t>State in a functional component</a:t>
            </a:r>
          </a:p>
          <a:p>
            <a:r>
              <a:rPr lang="en-GB" dirty="0"/>
              <a:t>Complete example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3100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Recap Component Properties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7686451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We've seen how to pass properties into a component</a:t>
            </a: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(Ditto for class components)</a:t>
            </a:r>
          </a:p>
        </p:txBody>
      </p:sp>
      <p:sp>
        <p:nvSpPr>
          <p:cNvPr id="11" name="Rectangle 16">
            <a:extLst>
              <a:ext uri="{FF2B5EF4-FFF2-40B4-BE49-F238E27FC236}">
                <a16:creationId xmlns:a16="http://schemas.microsoft.com/office/drawing/2014/main" id="{BDCD01A7-217D-4DE8-9475-1EB508AEC2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1517754"/>
            <a:ext cx="6367483" cy="623730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Person(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{name, age,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skills}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( … some elements … )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75F9AACD-6053-4432-B3B6-FEEF8E1579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0036" y="2575200"/>
            <a:ext cx="2698845" cy="808396"/>
          </a:xfrm>
          <a:prstGeom prst="rect">
            <a:avLst/>
          </a:prstGeom>
          <a:solidFill>
            <a:srgbClr val="DBFFC9"/>
          </a:solidFill>
          <a:ln>
            <a:solidFill>
              <a:srgbClr val="00B050"/>
            </a:solidFill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&lt;Person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name="John Evans"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age={21}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={true}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skills={[…]}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/&gt;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2593E43-F89A-06B8-EFE8-509734FD94A4}"/>
              </a:ext>
            </a:extLst>
          </p:cNvPr>
          <p:cNvSpPr/>
          <p:nvPr/>
        </p:nvSpPr>
        <p:spPr>
          <a:xfrm>
            <a:off x="5412728" y="1647213"/>
            <a:ext cx="727185" cy="921895"/>
          </a:xfrm>
          <a:custGeom>
            <a:avLst/>
            <a:gdLst>
              <a:gd name="connsiteX0" fmla="*/ 382249 w 382249"/>
              <a:gd name="connsiteY0" fmla="*/ 921895 h 921895"/>
              <a:gd name="connsiteX1" fmla="*/ 382249 w 382249"/>
              <a:gd name="connsiteY1" fmla="*/ 0 h 921895"/>
              <a:gd name="connsiteX2" fmla="*/ 0 w 382249"/>
              <a:gd name="connsiteY2" fmla="*/ 0 h 92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2249" h="921895">
                <a:moveTo>
                  <a:pt x="382249" y="921895"/>
                </a:moveTo>
                <a:lnTo>
                  <a:pt x="382249" y="0"/>
                </a:lnTo>
                <a:lnTo>
                  <a:pt x="0" y="0"/>
                </a:lnTo>
              </a:path>
            </a:pathLst>
          </a:custGeom>
          <a:noFill/>
          <a:ln w="1905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644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/>
              <a:t>Fixed Properties vs. Mutable State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7812575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Properties are immutable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can't change their values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What if the component needs to hold mutable state?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 add items to an array, update a timestamp, etc.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</a:t>
            </a:r>
            <a:r>
              <a:rPr lang="en-GB" u="sng" dirty="0">
                <a:ea typeface="Open Sans" panose="020B0606030504020204" pitchFamily="34" charset="0"/>
                <a:cs typeface="Open Sans" panose="020B0606030504020204" pitchFamily="34" charset="0"/>
              </a:rPr>
              <a:t>can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achieve mutable state in a component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See following slides for details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(Different techniques for class vs functional components) 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430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State in a Functional Component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 a functional component, you use a "state hook"</a:t>
            </a:r>
          </a:p>
          <a:p>
            <a:endParaRPr lang="en-GB" sz="14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initialize state: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  <a:r>
              <a:rPr lang="en-GB" dirty="0"/>
              <a:t>all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,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Returns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stateVariable,updateFunc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endParaRPr lang="en-GB" sz="1400" dirty="0"/>
          </a:p>
          <a:p>
            <a:r>
              <a:rPr lang="en-GB" dirty="0"/>
              <a:t>To access state:</a:t>
            </a:r>
          </a:p>
          <a:p>
            <a:pPr lvl="1"/>
            <a:r>
              <a:rPr lang="en-GB" dirty="0"/>
              <a:t>Use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stateVariable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sz="1400" dirty="0"/>
          </a:p>
          <a:p>
            <a:r>
              <a:rPr lang="en-GB" dirty="0"/>
              <a:t>To modify state</a:t>
            </a:r>
          </a:p>
          <a:p>
            <a:pPr lvl="1"/>
            <a:r>
              <a:rPr lang="en-GB" dirty="0"/>
              <a:t>Call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updateFunc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GB" dirty="0"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DCC89A-2B91-B092-2910-B674A8652D0D}"/>
              </a:ext>
            </a:extLst>
          </p:cNvPr>
          <p:cNvSpPr txBox="1"/>
          <p:nvPr/>
        </p:nvSpPr>
        <p:spPr>
          <a:xfrm>
            <a:off x="5980382" y="4014748"/>
            <a:ext cx="2809765" cy="768138"/>
          </a:xfrm>
          <a:prstGeom prst="rect">
            <a:avLst/>
          </a:prstGeom>
          <a:solidFill>
            <a:srgbClr val="005B70"/>
          </a:solidFill>
          <a:ln>
            <a:solidFill>
              <a:srgbClr val="005B7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See example in 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stateSimple1.html</a:t>
            </a:r>
          </a:p>
        </p:txBody>
      </p:sp>
    </p:spTree>
    <p:extLst>
      <p:ext uri="{BB962C8B-B14F-4D97-AF65-F5344CB8AC3E}">
        <p14:creationId xmlns:p14="http://schemas.microsoft.com/office/powerpoint/2010/main" val="30007306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Example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a complete example of state management in a functional component, see:</a:t>
            </a:r>
          </a:p>
          <a:p>
            <a:pPr lvl="1">
              <a:tabLst>
                <a:tab pos="3497263" algn="l"/>
              </a:tabLst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stateComplete1.html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7C4D31-7EAB-4449-B5E3-2F37EFEA8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630" y="2119577"/>
            <a:ext cx="4240930" cy="282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54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7068" y="312434"/>
            <a:ext cx="6797758" cy="628090"/>
          </a:xfrm>
        </p:spPr>
        <p:txBody>
          <a:bodyPr/>
          <a:lstStyle/>
          <a:p>
            <a:r>
              <a:rPr lang="en-GB" sz="2800" dirty="0">
                <a:solidFill>
                  <a:srgbClr val="005B70"/>
                </a:solidFill>
              </a:rPr>
              <a:t>Summary</a:t>
            </a:r>
            <a:endParaRPr lang="en-US" sz="2800" dirty="0">
              <a:solidFill>
                <a:srgbClr val="005B7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E04218F-10E0-4B14-BDB1-FF256EC12F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Types for properties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Working with properties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State management</a:t>
            </a:r>
          </a:p>
        </p:txBody>
      </p:sp>
    </p:spTree>
    <p:extLst>
      <p:ext uri="{BB962C8B-B14F-4D97-AF65-F5344CB8AC3E}">
        <p14:creationId xmlns:p14="http://schemas.microsoft.com/office/powerpoint/2010/main" val="3054126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8268212" cy="560552"/>
          </a:xfrm>
        </p:spPr>
        <p:txBody>
          <a:bodyPr/>
          <a:lstStyle/>
          <a:p>
            <a:r>
              <a:rPr lang="en-US" dirty="0"/>
              <a:t>Annex: </a:t>
            </a:r>
            <a:r>
              <a:rPr lang="en-GB" dirty="0"/>
              <a:t>Properties and State in Class Components</a:t>
            </a:r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Properties in a class component</a:t>
            </a:r>
          </a:p>
          <a:p>
            <a:r>
              <a:rPr lang="en-GB" dirty="0"/>
              <a:t>State in a class component</a:t>
            </a:r>
          </a:p>
          <a:p>
            <a:r>
              <a:rPr lang="en-GB" dirty="0"/>
              <a:t>Complete example</a:t>
            </a:r>
          </a:p>
        </p:txBody>
      </p:sp>
    </p:spTree>
    <p:extLst>
      <p:ext uri="{BB962C8B-B14F-4D97-AF65-F5344CB8AC3E}">
        <p14:creationId xmlns:p14="http://schemas.microsoft.com/office/powerpoint/2010/main" val="1926585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Properties in a Class Component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1" y="924309"/>
            <a:ext cx="7854616" cy="3742941"/>
          </a:xfrm>
        </p:spPr>
        <p:txBody>
          <a:bodyPr/>
          <a:lstStyle/>
          <a:p>
            <a:r>
              <a:rPr lang="en-GB" dirty="0"/>
              <a:t>To see how to specify properties for a class component:</a:t>
            </a:r>
          </a:p>
          <a:p>
            <a:pPr lvl="1"/>
            <a:r>
              <a:rPr lang="en-GB" dirty="0">
                <a:latin typeface="+mj-lt"/>
              </a:rPr>
              <a:t>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propertyTypes4.html</a:t>
            </a:r>
          </a:p>
          <a:p>
            <a:pPr lvl="2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/>
              <a:t>To define property types:</a:t>
            </a:r>
          </a:p>
          <a:p>
            <a:pPr lvl="1"/>
            <a:r>
              <a:rPr lang="en-GB" dirty="0"/>
              <a:t>Define a static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propTypes</a:t>
            </a:r>
            <a:r>
              <a:rPr lang="en-GB" dirty="0"/>
              <a:t> field in the class</a:t>
            </a:r>
          </a:p>
          <a:p>
            <a:pPr lvl="1"/>
            <a:r>
              <a:rPr lang="en-GB" dirty="0"/>
              <a:t>For required properties, append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isRequired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dirty="0"/>
              <a:t>For default values, define a static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defaultProps</a:t>
            </a:r>
            <a:r>
              <a:rPr lang="en-GB" dirty="0"/>
              <a:t> field</a:t>
            </a:r>
          </a:p>
          <a:p>
            <a:pPr lvl="2"/>
            <a:endParaRPr lang="en-GB" dirty="0"/>
          </a:p>
          <a:p>
            <a:r>
              <a:rPr lang="en-GB" dirty="0"/>
              <a:t>To define a validator, it's the same as for functions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4775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State in a Class Component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1" y="937657"/>
            <a:ext cx="7879140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 a class component, state is available via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this.state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sz="1400" dirty="0">
              <a:latin typeface="+mj-lt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initialize state: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 the constructor, set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this.state</a:t>
            </a:r>
            <a:endParaRPr lang="en-GB" dirty="0">
              <a:latin typeface="+mj-lt"/>
            </a:endParaRPr>
          </a:p>
          <a:p>
            <a:pPr lvl="1"/>
            <a:endParaRPr lang="en-GB" sz="14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access state: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Use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this.state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sz="14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modify state: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Call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this.setState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(state)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69AA5-3EFD-8FCB-1EB8-B4FEF09762B8}"/>
              </a:ext>
            </a:extLst>
          </p:cNvPr>
          <p:cNvSpPr txBox="1"/>
          <p:nvPr/>
        </p:nvSpPr>
        <p:spPr>
          <a:xfrm>
            <a:off x="5980382" y="4014748"/>
            <a:ext cx="2809765" cy="768138"/>
          </a:xfrm>
          <a:prstGeom prst="rect">
            <a:avLst/>
          </a:prstGeom>
          <a:solidFill>
            <a:srgbClr val="005B70"/>
          </a:solidFill>
          <a:ln>
            <a:solidFill>
              <a:srgbClr val="005B7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See example in 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stateSimple2.html</a:t>
            </a:r>
          </a:p>
        </p:txBody>
      </p:sp>
    </p:spTree>
    <p:extLst>
      <p:ext uri="{BB962C8B-B14F-4D97-AF65-F5344CB8AC3E}">
        <p14:creationId xmlns:p14="http://schemas.microsoft.com/office/powerpoint/2010/main" val="3012786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1:  Types for Properties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Problem statement</a:t>
            </a:r>
          </a:p>
          <a:p>
            <a:r>
              <a:rPr lang="en-GB" dirty="0"/>
              <a:t>Solution - React property types</a:t>
            </a:r>
          </a:p>
          <a:p>
            <a:r>
              <a:rPr lang="en-GB" dirty="0"/>
              <a:t>How to specify property types</a:t>
            </a:r>
          </a:p>
        </p:txBody>
      </p:sp>
    </p:spTree>
    <p:extLst>
      <p:ext uri="{BB962C8B-B14F-4D97-AF65-F5344CB8AC3E}">
        <p14:creationId xmlns:p14="http://schemas.microsoft.com/office/powerpoint/2010/main" val="31196159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Example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a complete example of state management in a class component, see:</a:t>
            </a:r>
          </a:p>
          <a:p>
            <a:pPr lvl="1">
              <a:tabLst>
                <a:tab pos="3497263" algn="l"/>
              </a:tabLst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stateComplete2.html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7C4D31-7EAB-4449-B5E3-2F37EFEA8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630" y="2119577"/>
            <a:ext cx="4240930" cy="282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350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Problem Statement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1" y="924309"/>
            <a:ext cx="7665430" cy="3742941"/>
          </a:xfrm>
        </p:spPr>
        <p:txBody>
          <a:bodyPr/>
          <a:lstStyle/>
          <a:p>
            <a:r>
              <a:rPr lang="en-GB" dirty="0"/>
              <a:t>JavaScript is a dynamically typed language</a:t>
            </a:r>
          </a:p>
          <a:p>
            <a:pPr lvl="1"/>
            <a:r>
              <a:rPr lang="en-GB" dirty="0"/>
              <a:t>There's no "compiler" to check that you've assigned the correct type of value to a variable</a:t>
            </a:r>
          </a:p>
          <a:p>
            <a:pPr lvl="1"/>
            <a:r>
              <a:rPr lang="en-GB" dirty="0"/>
              <a:t>The first you know about a type problem is when the app crashes!</a:t>
            </a:r>
          </a:p>
          <a:p>
            <a:pPr lvl="1"/>
            <a:endParaRPr lang="en-GB" dirty="0"/>
          </a:p>
          <a:p>
            <a:r>
              <a:rPr lang="en-GB" dirty="0"/>
              <a:t>This is unsatisfactory</a:t>
            </a:r>
          </a:p>
          <a:p>
            <a:pPr lvl="1"/>
            <a:r>
              <a:rPr lang="en-GB" dirty="0"/>
              <a:t>It makes your code potentially untrustworthy</a:t>
            </a:r>
          </a:p>
          <a:p>
            <a:pPr lvl="1"/>
            <a:r>
              <a:rPr lang="en-GB" dirty="0"/>
              <a:t>It puts a lot more pressure on your rigour during testing</a:t>
            </a:r>
          </a:p>
        </p:txBody>
      </p:sp>
    </p:spTree>
    <p:extLst>
      <p:ext uri="{BB962C8B-B14F-4D97-AF65-F5344CB8AC3E}">
        <p14:creationId xmlns:p14="http://schemas.microsoft.com/office/powerpoint/2010/main" val="324866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Solution - React Property Types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7724989" cy="3742941"/>
          </a:xfrm>
        </p:spPr>
        <p:txBody>
          <a:bodyPr/>
          <a:lstStyle/>
          <a:p>
            <a:r>
              <a:rPr lang="en-GB" dirty="0"/>
              <a:t>React allows you to specify the type for properties</a:t>
            </a:r>
          </a:p>
          <a:p>
            <a:pPr lvl="1"/>
            <a:r>
              <a:rPr lang="en-GB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React.PropTypes.number</a:t>
            </a:r>
            <a:endParaRPr lang="en-GB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React.PropTypes.string</a:t>
            </a:r>
            <a:endParaRPr lang="en-GB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React.PropTypes.bool</a:t>
            </a:r>
            <a:endParaRPr lang="en-GB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React.PropTypes.array</a:t>
            </a:r>
            <a:endParaRPr lang="en-GB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React.PropTypes.object</a:t>
            </a:r>
            <a:endParaRPr lang="en-GB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GB" sz="1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React.PropTypes.func</a:t>
            </a:r>
            <a:endParaRPr lang="en-GB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sz="1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/>
              <a:t>To use these type flag, include the following script file:</a:t>
            </a:r>
          </a:p>
          <a:p>
            <a:pPr lvl="1"/>
            <a:endParaRPr lang="en-GB" dirty="0"/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707607E4-7745-4B32-9499-5266A678B8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8983" y="3941518"/>
            <a:ext cx="7022538" cy="254398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https://unpkg.com/prop-types/prop-types.js</a:t>
            </a:r>
          </a:p>
        </p:txBody>
      </p:sp>
    </p:spTree>
    <p:extLst>
      <p:ext uri="{BB962C8B-B14F-4D97-AF65-F5344CB8AC3E}">
        <p14:creationId xmlns:p14="http://schemas.microsoft.com/office/powerpoint/2010/main" val="3183939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to Specify Property Types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1" y="924309"/>
            <a:ext cx="7626892" cy="3742941"/>
          </a:xfrm>
        </p:spPr>
        <p:txBody>
          <a:bodyPr/>
          <a:lstStyle/>
          <a:p>
            <a:r>
              <a:rPr lang="en-GB" dirty="0"/>
              <a:t>When you define a component, specify the types for all its properties</a:t>
            </a:r>
          </a:p>
          <a:p>
            <a:pPr lvl="1"/>
            <a:r>
              <a:rPr lang="en-GB" dirty="0"/>
              <a:t>How to do this depends on how you define the component (functional or class component)</a:t>
            </a:r>
          </a:p>
          <a:p>
            <a:pPr lvl="1"/>
            <a:endParaRPr lang="en-GB" dirty="0"/>
          </a:p>
          <a:p>
            <a:r>
              <a:rPr lang="en-GB" dirty="0"/>
              <a:t>You can specify if a property is required/optional</a:t>
            </a:r>
          </a:p>
          <a:p>
            <a:pPr lvl="1"/>
            <a:r>
              <a:rPr lang="en-GB" dirty="0"/>
              <a:t>You can also specify default values for the optional ones</a:t>
            </a:r>
          </a:p>
          <a:p>
            <a:pPr lvl="1"/>
            <a:endParaRPr lang="en-GB" dirty="0"/>
          </a:p>
          <a:p>
            <a:r>
              <a:rPr lang="en-GB" dirty="0"/>
              <a:t>We'll investigate all these techniques in this chapter</a:t>
            </a:r>
          </a:p>
        </p:txBody>
      </p:sp>
    </p:spTree>
    <p:extLst>
      <p:ext uri="{BB962C8B-B14F-4D97-AF65-F5344CB8AC3E}">
        <p14:creationId xmlns:p14="http://schemas.microsoft.com/office/powerpoint/2010/main" val="999850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2: Working with Properties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Properties in a functional component</a:t>
            </a:r>
          </a:p>
          <a:p>
            <a:r>
              <a:rPr lang="en-GB" dirty="0"/>
              <a:t>Specifying property types</a:t>
            </a:r>
          </a:p>
          <a:p>
            <a:r>
              <a:rPr lang="en-GB" dirty="0"/>
              <a:t>Required props and defaults</a:t>
            </a:r>
          </a:p>
          <a:p>
            <a:r>
              <a:rPr lang="en-GB" dirty="0"/>
              <a:t>Defining a custom validator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0318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Properties in a Functional Component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7999910" cy="3742941"/>
          </a:xfrm>
        </p:spPr>
        <p:txBody>
          <a:bodyPr/>
          <a:lstStyle/>
          <a:p>
            <a:r>
              <a:rPr lang="en-GB" dirty="0"/>
              <a:t>Pin a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propTypes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property to your functional component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Specify the name and type for the component's properties</a:t>
            </a:r>
          </a:p>
          <a:p>
            <a:pPr lvl="1"/>
            <a:endParaRPr lang="en-GB" dirty="0">
              <a:latin typeface="+mj-lt"/>
            </a:endParaRPr>
          </a:p>
          <a:p>
            <a:pPr lvl="1"/>
            <a:endParaRPr lang="en-GB" dirty="0">
              <a:latin typeface="+mj-lt"/>
            </a:endParaRPr>
          </a:p>
          <a:p>
            <a:pPr lvl="1"/>
            <a:endParaRPr lang="en-GB" dirty="0">
              <a:latin typeface="+mj-lt"/>
            </a:endParaRPr>
          </a:p>
          <a:p>
            <a:pPr lvl="1"/>
            <a:endParaRPr lang="en-GB" dirty="0">
              <a:latin typeface="+mj-lt"/>
            </a:endParaRPr>
          </a:p>
          <a:p>
            <a:pPr lvl="1"/>
            <a:endParaRPr lang="en-GB" dirty="0">
              <a:latin typeface="+mj-lt"/>
            </a:endParaRPr>
          </a:p>
          <a:p>
            <a:pPr lvl="1"/>
            <a:endParaRPr lang="en-GB" dirty="0"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53411" y="2773324"/>
            <a:ext cx="14943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900" b="1">
                <a:solidFill>
                  <a:srgbClr val="333399"/>
                </a:solidFill>
                <a:latin typeface="Lucida Console" panose="020B0609040504020204" pitchFamily="49" charset="0"/>
              </a:rPr>
              <a:t>propertyTypes1.html</a:t>
            </a:r>
            <a:endParaRPr lang="en-GB" sz="900" b="1">
              <a:solidFill>
                <a:srgbClr val="333399"/>
              </a:solidFill>
            </a:endParaRPr>
          </a:p>
        </p:txBody>
      </p:sp>
      <p:sp>
        <p:nvSpPr>
          <p:cNvPr id="8" name="Rectangle 16">
            <a:extLst>
              <a:ext uri="{FF2B5EF4-FFF2-40B4-BE49-F238E27FC236}">
                <a16:creationId xmlns:a16="http://schemas.microsoft.com/office/drawing/2014/main" id="{FA7C2766-C8A8-4363-BCAE-E000799F97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1772578"/>
            <a:ext cx="6367483" cy="2101058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Person({name, age,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skills}) {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554831"/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554831"/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Person.propTypes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{</a:t>
            </a: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name:  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PropTypes.string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age:   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PropTypes.number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PropTypes.bool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skills: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PropTypes.array</a:t>
            </a:r>
            <a:endParaRPr lang="en-GB" sz="1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554831"/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C51F7-CD13-4F2E-A090-C8C5015C94E4}"/>
              </a:ext>
            </a:extLst>
          </p:cNvPr>
          <p:cNvSpPr txBox="1"/>
          <p:nvPr/>
        </p:nvSpPr>
        <p:spPr>
          <a:xfrm>
            <a:off x="5711708" y="3591860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propertyTypes1.html</a:t>
            </a:r>
          </a:p>
        </p:txBody>
      </p:sp>
    </p:spTree>
    <p:extLst>
      <p:ext uri="{BB962C8B-B14F-4D97-AF65-F5344CB8AC3E}">
        <p14:creationId xmlns:p14="http://schemas.microsoft.com/office/powerpoint/2010/main" val="2372607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Specifying Required Props and Defaults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25F0E-4735-47CF-BE49-29E1D4037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500" y="924309"/>
            <a:ext cx="7808785" cy="3742941"/>
          </a:xfrm>
        </p:spPr>
        <p:txBody>
          <a:bodyPr/>
          <a:lstStyle/>
          <a:p>
            <a:r>
              <a:rPr lang="en-GB" dirty="0"/>
              <a:t>You can specify if a property is required</a:t>
            </a:r>
          </a:p>
          <a:p>
            <a:pPr lvl="1"/>
            <a:r>
              <a:rPr lang="en-GB" dirty="0"/>
              <a:t>You can also define default values for optional properties</a:t>
            </a:r>
          </a:p>
        </p:txBody>
      </p:sp>
      <p:sp>
        <p:nvSpPr>
          <p:cNvPr id="2" name="Rectangle 16">
            <a:extLst>
              <a:ext uri="{FF2B5EF4-FFF2-40B4-BE49-F238E27FC236}">
                <a16:creationId xmlns:a16="http://schemas.microsoft.com/office/drawing/2014/main" id="{A7A1A90F-FCBC-DDA6-4066-9B46FA7DE4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1772578"/>
            <a:ext cx="6367483" cy="2101058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Person({name, age,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=false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skills=[]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}) {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…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554831"/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554831"/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Person.propTypes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{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name:  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PropTypes.string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.isRequired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age:   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PropTypes.number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.isRequired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PropTypes.bool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skills: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PropTypes.array</a:t>
            </a:r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AF70F7-EF3C-4C73-A07E-2651F6E50C77}"/>
              </a:ext>
            </a:extLst>
          </p:cNvPr>
          <p:cNvSpPr txBox="1"/>
          <p:nvPr/>
        </p:nvSpPr>
        <p:spPr>
          <a:xfrm>
            <a:off x="5711708" y="3591860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propertyTypes2.html</a:t>
            </a:r>
          </a:p>
        </p:txBody>
      </p:sp>
    </p:spTree>
    <p:extLst>
      <p:ext uri="{BB962C8B-B14F-4D97-AF65-F5344CB8AC3E}">
        <p14:creationId xmlns:p14="http://schemas.microsoft.com/office/powerpoint/2010/main" val="3689944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Defining a Custom Validator (1 of 2)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 define a custom validator for a property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 a regular expression pattern for postal codes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 the allowed range of values for a number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 the maximum number of elements in an array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See example on next slide…</a:t>
            </a:r>
          </a:p>
        </p:txBody>
      </p:sp>
    </p:spTree>
    <p:extLst>
      <p:ext uri="{BB962C8B-B14F-4D97-AF65-F5344CB8AC3E}">
        <p14:creationId xmlns:p14="http://schemas.microsoft.com/office/powerpoint/2010/main" val="3215823955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3204</TotalTime>
  <Words>1004</Words>
  <Application>Microsoft Office PowerPoint</Application>
  <PresentationFormat>On-screen Show (16:9)</PresentationFormat>
  <Paragraphs>201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Courier New</vt:lpstr>
      <vt:lpstr>Lucida Console</vt:lpstr>
      <vt:lpstr>Open Sans</vt:lpstr>
      <vt:lpstr>Standard_LiveLessons_2017</vt:lpstr>
      <vt:lpstr>Properties and State</vt:lpstr>
      <vt:lpstr>Section 1:  Types for Properties</vt:lpstr>
      <vt:lpstr>Problem Statement</vt:lpstr>
      <vt:lpstr>The Solution - React Property Types</vt:lpstr>
      <vt:lpstr>How to Specify Property Types</vt:lpstr>
      <vt:lpstr>Section 2: Working with Properties</vt:lpstr>
      <vt:lpstr>Properties in a Functional Component</vt:lpstr>
      <vt:lpstr>Specifying Required Props and Defaults</vt:lpstr>
      <vt:lpstr>Defining a Custom Validator (1 of 2)</vt:lpstr>
      <vt:lpstr>Defining a Custom Validator (2 of 2)</vt:lpstr>
      <vt:lpstr>Section 3: State Management</vt:lpstr>
      <vt:lpstr>Recap Component Properties</vt:lpstr>
      <vt:lpstr>Fixed Properties vs. Mutable State</vt:lpstr>
      <vt:lpstr>State in a Functional Component</vt:lpstr>
      <vt:lpstr>Complete Example</vt:lpstr>
      <vt:lpstr>Summary</vt:lpstr>
      <vt:lpstr>Annex: Properties and State in Class Components</vt:lpstr>
      <vt:lpstr>Properties in a Class Component</vt:lpstr>
      <vt:lpstr>State in a Class Component</vt:lpstr>
      <vt:lpstr>Complete Example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Andy Olsen</cp:lastModifiedBy>
  <cp:revision>123</cp:revision>
  <dcterms:created xsi:type="dcterms:W3CDTF">2015-09-28T19:52:00Z</dcterms:created>
  <dcterms:modified xsi:type="dcterms:W3CDTF">2023-08-10T09:15:34Z</dcterms:modified>
</cp:coreProperties>
</file>